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1" r:id="rId4"/>
    <p:sldId id="267" r:id="rId5"/>
    <p:sldId id="266" r:id="rId6"/>
    <p:sldId id="292" r:id="rId7"/>
    <p:sldId id="276" r:id="rId8"/>
    <p:sldId id="260" r:id="rId9"/>
    <p:sldId id="263" r:id="rId10"/>
    <p:sldId id="293" r:id="rId11"/>
    <p:sldId id="291" r:id="rId12"/>
    <p:sldId id="264" r:id="rId13"/>
    <p:sldId id="265" r:id="rId14"/>
    <p:sldId id="268" r:id="rId15"/>
    <p:sldId id="269" r:id="rId16"/>
    <p:sldId id="286" r:id="rId17"/>
    <p:sldId id="270" r:id="rId18"/>
    <p:sldId id="281" r:id="rId19"/>
    <p:sldId id="282" r:id="rId20"/>
    <p:sldId id="283" r:id="rId21"/>
    <p:sldId id="284" r:id="rId22"/>
    <p:sldId id="285" r:id="rId23"/>
    <p:sldId id="287" r:id="rId24"/>
    <p:sldId id="289" r:id="rId25"/>
    <p:sldId id="288" r:id="rId26"/>
    <p:sldId id="290" r:id="rId27"/>
    <p:sldId id="274" r:id="rId28"/>
    <p:sldId id="280" r:id="rId29"/>
    <p:sldId id="275" r:id="rId30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Verhagen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2" autoAdjust="0"/>
    <p:restoredTop sz="85506" autoAdjust="0"/>
  </p:normalViewPr>
  <p:slideViewPr>
    <p:cSldViewPr>
      <p:cViewPr varScale="1">
        <p:scale>
          <a:sx n="73" d="100"/>
          <a:sy n="73" d="100"/>
        </p:scale>
        <p:origin x="-160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236" y="-5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612B27E-1BAE-44BF-9462-A66A10E64688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D03B7B6-CFAD-423C-9895-36015BF473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4377BF-55C7-48CD-87FF-21B184263A7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A4ED73-E9D3-4781-BA6A-8EBB75ED07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Tijdelijke aanduiding voor notities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notities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D73-E9D3-4781-BA6A-8EBB75ED0768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901B-F817-49BD-8F35-71115AA437D7}" type="datetimeFigureOut">
              <a:rPr lang="nl-NL" smtClean="0"/>
              <a:pPr/>
              <a:t>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EF33-AF3C-4CC8-84F0-0E75DFE776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.nl/grenswaard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b="1" i="1" dirty="0" smtClean="0"/>
              <a:t>45 </a:t>
            </a:r>
            <a:r>
              <a:rPr lang="nl-NL" b="1" i="1" dirty="0"/>
              <a:t>jaar grenswaarden voor gevaarlijke </a:t>
            </a:r>
            <a:r>
              <a:rPr lang="nl-NL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i="1" dirty="0" smtClean="0">
                <a:solidFill>
                  <a:srgbClr val="FF0000"/>
                </a:solidFill>
              </a:rPr>
              <a:t>….een hindernisbaan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dirty="0" smtClean="0"/>
              <a:t>Uitzondering: stoffen waarvoor geen veilige grenswaarde bepaald kan worden.</a:t>
            </a:r>
            <a:br>
              <a:rPr lang="nl-NL" sz="2800" dirty="0" smtClean="0"/>
            </a:br>
            <a:endParaRPr lang="nl-NL" sz="2800" dirty="0" smtClean="0"/>
          </a:p>
          <a:p>
            <a:pPr marL="0" indent="0" algn="ctr">
              <a:buNone/>
            </a:pPr>
            <a:r>
              <a:rPr lang="nl-NL" sz="2800" dirty="0" smtClean="0"/>
              <a:t>“Risicobenadering” accepteert (beperkte) sterfte</a:t>
            </a:r>
            <a:br>
              <a:rPr lang="nl-NL" sz="2800" dirty="0" smtClean="0"/>
            </a:br>
            <a:r>
              <a:rPr lang="nl-NL" sz="2800" dirty="0" smtClean="0"/>
              <a:t>voor ongeveer 50 stoffen</a:t>
            </a: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Waar vind ik ze?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 algn="ctr">
              <a:buNone/>
            </a:pPr>
            <a:endParaRPr lang="nl-NL" dirty="0"/>
          </a:p>
          <a:p>
            <a:pPr marL="457200" indent="-457200" algn="ctr">
              <a:buNone/>
            </a:pPr>
            <a:r>
              <a:rPr lang="nl-NL" dirty="0" smtClean="0"/>
              <a:t>SER Databank Grenswaarden </a:t>
            </a:r>
          </a:p>
          <a:p>
            <a:pPr marL="457200" indent="-457200" algn="ctr">
              <a:buNone/>
            </a:pPr>
            <a:r>
              <a:rPr lang="nl-NL" dirty="0" smtClean="0">
                <a:hlinkClick r:id="rId3"/>
              </a:rPr>
              <a:t>https://www.ser.nl/grenswaarden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Een ander soort grenswaarden:</a:t>
            </a: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9" name="Afbeelding 8" descr="snelhe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996952"/>
            <a:ext cx="2323976" cy="2323976"/>
          </a:xfrm>
          <a:prstGeom prst="rect">
            <a:avLst/>
          </a:prstGeom>
        </p:spPr>
      </p:pic>
      <p:pic>
        <p:nvPicPr>
          <p:cNvPr id="10" name="Afbeelding 9" descr="snelhei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924944"/>
            <a:ext cx="3780420" cy="2520280"/>
          </a:xfrm>
          <a:prstGeom prst="rect">
            <a:avLst/>
          </a:prstGeom>
        </p:spPr>
      </p:pic>
      <p:pic>
        <p:nvPicPr>
          <p:cNvPr id="14" name="Afbeelding 13" descr="grenswaarde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492896"/>
            <a:ext cx="2520280" cy="325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Grenswaarden…dealen met spanningsvelden</a:t>
            </a:r>
          </a:p>
          <a:p>
            <a:pPr marL="0">
              <a:buNone/>
            </a:pPr>
            <a:endParaRPr lang="nl-NL" dirty="0"/>
          </a:p>
          <a:p>
            <a:r>
              <a:rPr lang="nl-NL" sz="2400" dirty="0" smtClean="0"/>
              <a:t>Wetenschappelijke inzichten</a:t>
            </a:r>
          </a:p>
          <a:p>
            <a:r>
              <a:rPr lang="nl-NL" sz="2400" dirty="0" smtClean="0"/>
              <a:t>Technische (</a:t>
            </a:r>
            <a:r>
              <a:rPr lang="nl-NL" sz="2400" dirty="0" err="1" smtClean="0"/>
              <a:t>on</a:t>
            </a:r>
            <a:r>
              <a:rPr lang="nl-NL" sz="2400" dirty="0" smtClean="0"/>
              <a:t>)mogelijkheden</a:t>
            </a:r>
          </a:p>
          <a:p>
            <a:r>
              <a:rPr lang="nl-NL" sz="2400" dirty="0" smtClean="0"/>
              <a:t>Belangen</a:t>
            </a:r>
          </a:p>
          <a:p>
            <a:r>
              <a:rPr lang="nl-NL" sz="2400" dirty="0" smtClean="0"/>
              <a:t>Omstandigheden</a:t>
            </a:r>
          </a:p>
          <a:p>
            <a:r>
              <a:rPr lang="nl-NL" sz="2400" dirty="0" smtClean="0"/>
              <a:t>Individuen</a:t>
            </a:r>
          </a:p>
          <a:p>
            <a:r>
              <a:rPr lang="nl-NL" sz="2400" dirty="0" smtClean="0"/>
              <a:t>…….</a:t>
            </a:r>
          </a:p>
          <a:p>
            <a:endParaRPr lang="nl-NL" sz="2000" dirty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sz="2000" b="1" dirty="0" smtClean="0"/>
              <a:t>Grenswaarden voor gevaarlijke stoffen: grens tussen ‘gezond’ en ‘ongezond’…?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Wetenschap:</a:t>
            </a:r>
            <a:endParaRPr lang="nl-NL" sz="2000" i="1" dirty="0" smtClean="0"/>
          </a:p>
          <a:p>
            <a:pPr marL="914400" lvl="1" indent="-457200"/>
            <a:r>
              <a:rPr lang="nl-NL" sz="2000" dirty="0" smtClean="0"/>
              <a:t>niet </a:t>
            </a:r>
            <a:r>
              <a:rPr lang="nl-NL" sz="2000" dirty="0"/>
              <a:t>alles </a:t>
            </a:r>
            <a:r>
              <a:rPr lang="nl-NL" sz="2000" dirty="0" smtClean="0"/>
              <a:t>duidelijk&amp;degelijk</a:t>
            </a:r>
          </a:p>
          <a:p>
            <a:pPr marL="914400" lvl="1" indent="-457200"/>
            <a:r>
              <a:rPr lang="nl-NL" sz="2000" dirty="0" smtClean="0"/>
              <a:t>veiligheidsmarges</a:t>
            </a:r>
          </a:p>
          <a:p>
            <a:pPr marL="914400" lvl="1" indent="-457200"/>
            <a:r>
              <a:rPr lang="nl-NL" sz="2000" dirty="0" smtClean="0"/>
              <a:t>voor 80+ % </a:t>
            </a:r>
            <a:r>
              <a:rPr lang="nl-NL" sz="2000" dirty="0"/>
              <a:t>beslissen bedrijven </a:t>
            </a:r>
            <a:r>
              <a:rPr lang="nl-NL" sz="2000" dirty="0" smtClean="0"/>
              <a:t>zelf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belangen vaak </a:t>
            </a:r>
            <a:r>
              <a:rPr lang="nl-NL" sz="2000" dirty="0"/>
              <a:t>verstopt achter haalbaarheid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gaan uit van gemiddelde </a:t>
            </a:r>
            <a:r>
              <a:rPr lang="nl-NL" sz="2000" dirty="0"/>
              <a:t>mens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omstandigheden:</a:t>
            </a:r>
            <a:endParaRPr lang="nl-NL" sz="2000" dirty="0"/>
          </a:p>
          <a:p>
            <a:pPr marL="914400" lvl="1" indent="-457200"/>
            <a:r>
              <a:rPr lang="nl-NL" sz="2000" dirty="0" smtClean="0"/>
              <a:t>40 </a:t>
            </a:r>
            <a:r>
              <a:rPr lang="nl-NL" sz="2000" dirty="0"/>
              <a:t>jaar </a:t>
            </a:r>
            <a:r>
              <a:rPr lang="nl-NL" sz="2000" dirty="0" smtClean="0"/>
              <a:t>- 8uur </a:t>
            </a:r>
            <a:r>
              <a:rPr lang="nl-NL" sz="2000" dirty="0"/>
              <a:t>per dag </a:t>
            </a:r>
            <a:r>
              <a:rPr lang="nl-NL" sz="2000" dirty="0" smtClean="0"/>
              <a:t>- </a:t>
            </a:r>
            <a:r>
              <a:rPr lang="nl-NL" sz="2000" dirty="0"/>
              <a:t>5 dagen per week</a:t>
            </a:r>
          </a:p>
          <a:p>
            <a:pPr marL="914400" lvl="1" indent="-457200"/>
            <a:r>
              <a:rPr lang="nl-NL" sz="2000" dirty="0"/>
              <a:t>andere omstandigheden (ploegen, meervoudige blootstelling, vrouwen): nee </a:t>
            </a:r>
            <a:endParaRPr lang="nl-NL" sz="2000" dirty="0" smtClean="0"/>
          </a:p>
          <a:p>
            <a:pPr marL="914400" lvl="1" indent="-457200"/>
            <a:r>
              <a:rPr lang="nl-NL" sz="2000" dirty="0" smtClean="0"/>
              <a:t>jongeren &lt; 18: verbod</a:t>
            </a:r>
          </a:p>
          <a:p>
            <a:endParaRPr lang="nl-NL" sz="2000" dirty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sz="3000" b="1" dirty="0" smtClean="0"/>
              <a:t>Gevaarlijke stoffen…</a:t>
            </a:r>
            <a:r>
              <a:rPr lang="nl-NL" sz="3000" b="1" dirty="0" err="1" smtClean="0"/>
              <a:t>peanuts</a:t>
            </a:r>
            <a:r>
              <a:rPr lang="nl-NL" sz="3000" b="1" dirty="0" smtClean="0"/>
              <a:t>??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400" dirty="0" smtClean="0"/>
              <a:t>Nederland </a:t>
            </a:r>
            <a:r>
              <a:rPr lang="nl-NL" sz="2400" i="1" dirty="0" smtClean="0"/>
              <a:t>(</a:t>
            </a:r>
            <a:r>
              <a:rPr lang="nl-NL" sz="2400" i="1" u="sng" dirty="0" smtClean="0"/>
              <a:t>geschat</a:t>
            </a:r>
            <a:r>
              <a:rPr lang="nl-NL" sz="2400" i="1" dirty="0" smtClean="0"/>
              <a:t> aantal stoffengerelateerde doden per jaar):</a:t>
            </a:r>
            <a:br>
              <a:rPr lang="nl-NL" sz="2400" i="1" dirty="0" smtClean="0"/>
            </a:br>
            <a:endParaRPr lang="nl-NL" sz="2400" i="1" dirty="0"/>
          </a:p>
          <a:p>
            <a:r>
              <a:rPr lang="nl-NL" sz="2400" dirty="0" smtClean="0"/>
              <a:t>2011: 3000 </a:t>
            </a:r>
            <a:r>
              <a:rPr lang="nl-NL" sz="2400" i="1" dirty="0" smtClean="0"/>
              <a:t>(Radboud UMC/ </a:t>
            </a:r>
            <a:r>
              <a:rPr lang="nl-NL" sz="2400" i="1" dirty="0" err="1" smtClean="0"/>
              <a:t>ANP-bericht</a:t>
            </a:r>
            <a:r>
              <a:rPr lang="nl-NL" sz="2400" i="1" dirty="0" smtClean="0"/>
              <a:t>)</a:t>
            </a:r>
          </a:p>
          <a:p>
            <a:r>
              <a:rPr lang="nl-NL" sz="2400" dirty="0" smtClean="0"/>
              <a:t>2016:</a:t>
            </a:r>
            <a:r>
              <a:rPr lang="nl-NL" sz="2400" i="1" dirty="0" smtClean="0"/>
              <a:t> </a:t>
            </a:r>
            <a:r>
              <a:rPr lang="nl-NL" sz="2400" dirty="0" smtClean="0"/>
              <a:t>‘bijna 3000’</a:t>
            </a:r>
            <a:r>
              <a:rPr lang="nl-NL" sz="2400" i="1" dirty="0" smtClean="0"/>
              <a:t> (NEA 2016)</a:t>
            </a:r>
          </a:p>
          <a:p>
            <a:r>
              <a:rPr lang="nl-NL" sz="2400" dirty="0" smtClean="0"/>
              <a:t>2018: 3500 </a:t>
            </a:r>
            <a:r>
              <a:rPr lang="nl-NL" sz="2400" i="1" dirty="0" smtClean="0"/>
              <a:t>(Inspectie SZW/ RIVM)</a:t>
            </a:r>
          </a:p>
          <a:p>
            <a:pPr marL="914400" lvl="1" indent="-514350"/>
            <a:r>
              <a:rPr lang="nl-NL" sz="2400" dirty="0" smtClean="0"/>
              <a:t> </a:t>
            </a:r>
            <a:r>
              <a:rPr lang="nl-NL" sz="2000" dirty="0" smtClean="0"/>
              <a:t>2500 kanker</a:t>
            </a:r>
          </a:p>
          <a:p>
            <a:pPr marL="914400" lvl="1" indent="-514350"/>
            <a:r>
              <a:rPr lang="nl-NL" sz="2000" dirty="0" smtClean="0"/>
              <a:t>700 longaandoeningen</a:t>
            </a:r>
          </a:p>
          <a:p>
            <a:pPr marL="914400" lvl="1" indent="-514350"/>
            <a:r>
              <a:rPr lang="nl-NL" sz="2000" dirty="0" smtClean="0"/>
              <a:t>200 miskramen</a:t>
            </a:r>
          </a:p>
          <a:p>
            <a:pPr marL="914400" lvl="1" indent="-514350"/>
            <a:r>
              <a:rPr lang="nl-NL" sz="2000" dirty="0" smtClean="0"/>
              <a:t>enkele honderden door stoffengerelateerde hart- en vaatziekten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sz="3000" b="1" dirty="0" smtClean="0"/>
              <a:t>Gevaarlijke stoffen…</a:t>
            </a:r>
            <a:r>
              <a:rPr lang="nl-NL" sz="3000" b="1" dirty="0" err="1" smtClean="0"/>
              <a:t>peanuts</a:t>
            </a:r>
            <a:r>
              <a:rPr lang="nl-NL" sz="3000" b="1" dirty="0" smtClean="0"/>
              <a:t>??</a:t>
            </a:r>
            <a:endParaRPr lang="nl-NL" sz="2000" dirty="0"/>
          </a:p>
          <a:p>
            <a:pPr>
              <a:buNone/>
            </a:pPr>
            <a:r>
              <a:rPr lang="nl-NL" sz="2400" dirty="0" smtClean="0"/>
              <a:t>Nederland </a:t>
            </a:r>
            <a:r>
              <a:rPr lang="nl-NL" sz="2400" i="1" dirty="0" smtClean="0"/>
              <a:t>(geschat aantal doden per jaar):</a:t>
            </a:r>
            <a:br>
              <a:rPr lang="nl-NL" sz="2400" i="1" dirty="0" smtClean="0"/>
            </a:br>
            <a:endParaRPr lang="nl-NL" sz="2400" i="1" dirty="0"/>
          </a:p>
          <a:p>
            <a:r>
              <a:rPr lang="nl-NL" sz="2400" dirty="0" smtClean="0"/>
              <a:t>2011: 3000 </a:t>
            </a:r>
            <a:r>
              <a:rPr lang="nl-NL" sz="2000" i="1" dirty="0" smtClean="0"/>
              <a:t>(Radboud UMC/ ANP)</a:t>
            </a:r>
          </a:p>
          <a:p>
            <a:r>
              <a:rPr lang="nl-NL" sz="2400" dirty="0" smtClean="0"/>
              <a:t>2016:</a:t>
            </a:r>
            <a:r>
              <a:rPr lang="nl-NL" sz="2400" i="1" dirty="0" smtClean="0"/>
              <a:t> </a:t>
            </a:r>
            <a:r>
              <a:rPr lang="nl-NL" sz="2400" dirty="0" smtClean="0"/>
              <a:t>‘bijna 3000’</a:t>
            </a:r>
            <a:r>
              <a:rPr lang="nl-NL" sz="2400" i="1" dirty="0" smtClean="0"/>
              <a:t> </a:t>
            </a:r>
            <a:r>
              <a:rPr lang="nl-NL" sz="2000" i="1" dirty="0" smtClean="0"/>
              <a:t>(NEA 2016)</a:t>
            </a:r>
          </a:p>
          <a:p>
            <a:r>
              <a:rPr lang="nl-NL" sz="2400" dirty="0" smtClean="0"/>
              <a:t>2018: 3500 </a:t>
            </a:r>
            <a:r>
              <a:rPr lang="nl-NL" sz="2000" i="1" dirty="0" smtClean="0"/>
              <a:t>(Inspectie SZW/ RIVM)</a:t>
            </a:r>
          </a:p>
          <a:p>
            <a:pPr marL="914400" lvl="1" indent="-514350"/>
            <a:r>
              <a:rPr lang="nl-NL" sz="2400" dirty="0" smtClean="0"/>
              <a:t> </a:t>
            </a:r>
            <a:r>
              <a:rPr lang="nl-NL" sz="2000" dirty="0" smtClean="0"/>
              <a:t>2500 kanker</a:t>
            </a:r>
          </a:p>
          <a:p>
            <a:pPr marL="914400" lvl="1" indent="-514350"/>
            <a:r>
              <a:rPr lang="nl-NL" sz="2000" dirty="0" smtClean="0"/>
              <a:t>700 longaandoeningen</a:t>
            </a:r>
          </a:p>
          <a:p>
            <a:pPr marL="914400" lvl="1" indent="-514350"/>
            <a:r>
              <a:rPr lang="nl-NL" sz="2000" dirty="0" smtClean="0"/>
              <a:t>200 miskramen</a:t>
            </a:r>
          </a:p>
          <a:p>
            <a:pPr marL="914400" lvl="1" indent="-514350"/>
            <a:r>
              <a:rPr lang="nl-NL" sz="2000" dirty="0" smtClean="0"/>
              <a:t>enkele honderden??? door hart- en vaatziekten</a:t>
            </a:r>
          </a:p>
          <a:p>
            <a:pPr marL="914400" lvl="1" indent="-514350">
              <a:buNone/>
            </a:pPr>
            <a:r>
              <a:rPr lang="nl-NL" sz="2000" dirty="0" smtClean="0">
                <a:solidFill>
                  <a:srgbClr val="FF0000"/>
                </a:solidFill>
              </a:rPr>
              <a:t>Ca 4/5 is gepensioneerd…..</a:t>
            </a:r>
          </a:p>
          <a:p>
            <a:pPr marL="914400" lvl="1" indent="-514350"/>
            <a:endParaRPr lang="nl-NL" sz="20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Vakbondshistorische piketpalen Nederland</a:t>
            </a:r>
          </a:p>
          <a:p>
            <a:pPr marL="0">
              <a:buNone/>
            </a:pPr>
            <a:endParaRPr lang="nl-NL" sz="2400" dirty="0" smtClean="0"/>
          </a:p>
          <a:p>
            <a:pPr marL="0" algn="ctr">
              <a:buNone/>
            </a:pPr>
            <a:r>
              <a:rPr lang="nl-NL" sz="2800" b="1" dirty="0" smtClean="0">
                <a:solidFill>
                  <a:srgbClr val="FF0000"/>
                </a:solidFill>
              </a:rPr>
              <a:t>1976-1978: de aftrap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pPr marL="0"/>
            <a:r>
              <a:rPr lang="nl-NL" sz="2400" dirty="0" smtClean="0"/>
              <a:t>‘3-trapsprocedure’: </a:t>
            </a:r>
          </a:p>
          <a:p>
            <a:pPr marL="400050" lvl="1"/>
            <a:r>
              <a:rPr lang="nl-NL" sz="2000" dirty="0" smtClean="0"/>
              <a:t>WGD voor de wetenschap (1976)</a:t>
            </a:r>
          </a:p>
          <a:p>
            <a:pPr marL="400050" lvl="1"/>
            <a:r>
              <a:rPr lang="nl-NL" sz="2000" dirty="0" smtClean="0"/>
              <a:t>Nat. </a:t>
            </a:r>
            <a:r>
              <a:rPr lang="nl-NL" sz="2000" dirty="0" err="1" smtClean="0"/>
              <a:t>MAC-cie</a:t>
            </a:r>
            <a:r>
              <a:rPr lang="nl-NL" sz="2000" dirty="0" smtClean="0"/>
              <a:t> voor de afwegingen (1977)</a:t>
            </a:r>
          </a:p>
          <a:p>
            <a:pPr marL="400050" lvl="1"/>
            <a:r>
              <a:rPr lang="nl-NL" sz="2000" dirty="0" smtClean="0"/>
              <a:t>Minister voor de </a:t>
            </a:r>
            <a:r>
              <a:rPr lang="nl-NL" sz="2000" i="1" dirty="0" smtClean="0"/>
              <a:t>bestuurlijke</a:t>
            </a:r>
            <a:r>
              <a:rPr lang="nl-NL" sz="2000" dirty="0" smtClean="0"/>
              <a:t> vaststelling </a:t>
            </a:r>
            <a:br>
              <a:rPr lang="nl-NL" sz="2000" dirty="0" smtClean="0"/>
            </a:br>
            <a:endParaRPr lang="nl-NL" sz="2000" dirty="0" smtClean="0"/>
          </a:p>
          <a:p>
            <a:pPr marL="0"/>
            <a:r>
              <a:rPr lang="nl-NL" sz="2400" dirty="0" smtClean="0"/>
              <a:t>eerste </a:t>
            </a:r>
            <a:r>
              <a:rPr lang="nl-NL" sz="2400" dirty="0" err="1" smtClean="0"/>
              <a:t>MAC-lijst</a:t>
            </a:r>
            <a:r>
              <a:rPr lang="nl-NL" sz="2400" dirty="0" smtClean="0"/>
              <a:t> 1978: ruim 500 stoffen…</a:t>
            </a:r>
            <a:r>
              <a:rPr lang="nl-NL" sz="2400" dirty="0" err="1" smtClean="0"/>
              <a:t>copy-paste</a:t>
            </a:r>
            <a:r>
              <a:rPr lang="nl-NL" sz="2400" dirty="0" smtClean="0"/>
              <a:t> TLV </a:t>
            </a:r>
            <a:endParaRPr lang="nl-NL" sz="2000" dirty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b="1" dirty="0" smtClean="0"/>
              <a:t>Vakbondshistorische piketpalen Nederland</a:t>
            </a:r>
          </a:p>
          <a:p>
            <a:pPr marL="0" algn="ctr">
              <a:buNone/>
            </a:pPr>
            <a:r>
              <a:rPr lang="nl-NL" sz="3000" b="1" dirty="0" smtClean="0">
                <a:solidFill>
                  <a:srgbClr val="FF0000"/>
                </a:solidFill>
              </a:rPr>
              <a:t>1991: vakbondskritiek op concerninvloed</a:t>
            </a:r>
            <a:endParaRPr lang="nl-NL" sz="3000" dirty="0" smtClean="0">
              <a:solidFill>
                <a:srgbClr val="FF0000"/>
              </a:solidFill>
            </a:endParaRPr>
          </a:p>
          <a:p>
            <a:pPr marL="0" algn="ctr">
              <a:buNone/>
            </a:pPr>
            <a:r>
              <a:rPr lang="nl-NL" sz="2400" i="1" dirty="0" smtClean="0"/>
              <a:t>Proefschrift </a:t>
            </a:r>
            <a:r>
              <a:rPr lang="nl-NL" sz="2400" i="1" dirty="0" err="1" smtClean="0"/>
              <a:t>Ulenbelt</a:t>
            </a:r>
            <a:r>
              <a:rPr lang="nl-NL" sz="2400" i="1" dirty="0" smtClean="0"/>
              <a:t>/ </a:t>
            </a:r>
            <a:r>
              <a:rPr lang="nl-NL" sz="2400" i="1" dirty="0" err="1" smtClean="0"/>
              <a:t>MAC-conferentie</a:t>
            </a: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/>
            <a:r>
              <a:rPr lang="nl-NL" sz="2000" dirty="0" smtClean="0"/>
              <a:t>VS: </a:t>
            </a:r>
            <a:r>
              <a:rPr lang="nl-NL" sz="2000" dirty="0" err="1" smtClean="0"/>
              <a:t>Castleman</a:t>
            </a:r>
            <a:r>
              <a:rPr lang="nl-NL" sz="2000" dirty="0" smtClean="0"/>
              <a:t>/ </a:t>
            </a:r>
            <a:r>
              <a:rPr lang="nl-NL" sz="2000" dirty="0" err="1" smtClean="0"/>
              <a:t>Ziem</a:t>
            </a:r>
            <a:r>
              <a:rPr lang="nl-NL" sz="2000" dirty="0" smtClean="0"/>
              <a:t> en </a:t>
            </a:r>
            <a:r>
              <a:rPr lang="nl-NL" sz="2000" dirty="0" err="1" smtClean="0"/>
              <a:t>Roach</a:t>
            </a:r>
            <a:r>
              <a:rPr lang="nl-NL" sz="2000" dirty="0" smtClean="0"/>
              <a:t>/</a:t>
            </a:r>
            <a:r>
              <a:rPr lang="nl-NL" sz="2000" dirty="0" err="1" smtClean="0"/>
              <a:t>Rappaport</a:t>
            </a:r>
            <a:r>
              <a:rPr lang="nl-NL" sz="2000" dirty="0" smtClean="0"/>
              <a:t>: concerninvloed  </a:t>
            </a:r>
          </a:p>
          <a:p>
            <a:pPr marL="0"/>
            <a:r>
              <a:rPr lang="nl-NL" sz="2000" dirty="0" smtClean="0"/>
              <a:t>28 onverantwoord hoge grenswaarden </a:t>
            </a:r>
            <a:r>
              <a:rPr lang="nl-NL" sz="2000" dirty="0" err="1" smtClean="0"/>
              <a:t>o.i.v</a:t>
            </a:r>
            <a:r>
              <a:rPr lang="nl-NL" sz="2000" dirty="0" smtClean="0"/>
              <a:t>. concerns</a:t>
            </a:r>
          </a:p>
          <a:p>
            <a:pPr marL="0"/>
            <a:r>
              <a:rPr lang="nl-NL" sz="2000" dirty="0" smtClean="0"/>
              <a:t>21 van de 28 ook in Nederlandse lijst</a:t>
            </a:r>
          </a:p>
          <a:p>
            <a:pPr marL="0"/>
            <a:r>
              <a:rPr lang="nl-NL" sz="2000" dirty="0" smtClean="0"/>
              <a:t>750 </a:t>
            </a:r>
            <a:r>
              <a:rPr lang="nl-NL" sz="2000" dirty="0" err="1" smtClean="0"/>
              <a:t>MAC-waarden</a:t>
            </a:r>
            <a:r>
              <a:rPr lang="nl-NL" sz="2000" dirty="0" smtClean="0"/>
              <a:t> waarvan 67 getoetst door WGD</a:t>
            </a:r>
          </a:p>
          <a:p>
            <a:pPr marL="0"/>
            <a:r>
              <a:rPr lang="nl-NL" sz="2000" dirty="0" smtClean="0"/>
              <a:t>36% daarvan: MAC </a:t>
            </a:r>
            <a:r>
              <a:rPr lang="nl-NL" sz="2000" i="1" dirty="0" smtClean="0"/>
              <a:t>hoger</a:t>
            </a:r>
            <a:r>
              <a:rPr lang="nl-NL" sz="2000" dirty="0" smtClean="0"/>
              <a:t> dan </a:t>
            </a:r>
            <a:r>
              <a:rPr lang="nl-NL" sz="2000" dirty="0" err="1" smtClean="0"/>
              <a:t>WGD-advieswaarde</a:t>
            </a:r>
            <a:r>
              <a:rPr lang="nl-NL" sz="2000" dirty="0" smtClean="0"/>
              <a:t> </a:t>
            </a:r>
          </a:p>
          <a:p>
            <a:pPr marL="0">
              <a:buNone/>
            </a:pPr>
            <a:r>
              <a:rPr lang="nl-NL" sz="2000" dirty="0"/>
              <a:t/>
            </a:r>
            <a:br>
              <a:rPr lang="nl-NL" sz="2000" dirty="0"/>
            </a:br>
            <a:r>
              <a:rPr lang="nl-NL" sz="2000" i="1" dirty="0" smtClean="0"/>
              <a:t>&gt;&gt;&gt;&gt; herbeoordeling en oriëntatie op andere landen dan VS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dirty="0" smtClean="0"/>
              <a:t>Vakbondshistorische piketpalen Nederland</a:t>
            </a:r>
          </a:p>
          <a:p>
            <a:pPr marL="0">
              <a:buNone/>
            </a:pPr>
            <a:endParaRPr lang="nl-NL" sz="2400" dirty="0" smtClean="0"/>
          </a:p>
          <a:p>
            <a:pPr marL="0" algn="ctr">
              <a:buNone/>
            </a:pPr>
            <a:r>
              <a:rPr lang="nl-NL" sz="2800" b="1" dirty="0" smtClean="0">
                <a:solidFill>
                  <a:srgbClr val="FF0000"/>
                </a:solidFill>
              </a:rPr>
              <a:t>2007: nieuw grenswaardenstelsel</a:t>
            </a:r>
            <a:r>
              <a:rPr lang="nl-NL" sz="2800" b="1" dirty="0" smtClean="0"/>
              <a:t/>
            </a:r>
            <a:br>
              <a:rPr lang="nl-NL" sz="2800" b="1" dirty="0" smtClean="0"/>
            </a:br>
            <a:endParaRPr lang="nl-NL" sz="2400" dirty="0" smtClean="0"/>
          </a:p>
          <a:p>
            <a:pPr marL="0"/>
            <a:r>
              <a:rPr lang="nl-NL" sz="2400" i="1" dirty="0" err="1" smtClean="0"/>
              <a:t>SER-goedgekeurd</a:t>
            </a:r>
            <a:r>
              <a:rPr lang="nl-NL" sz="2400" i="1" dirty="0" smtClean="0"/>
              <a:t>  </a:t>
            </a:r>
          </a:p>
          <a:p>
            <a:pPr marL="342000"/>
            <a:r>
              <a:rPr lang="nl-NL" sz="2400" i="1" dirty="0" smtClean="0"/>
              <a:t>800 van 1000 </a:t>
            </a:r>
            <a:r>
              <a:rPr lang="nl-NL" sz="2400" i="1" dirty="0" err="1" smtClean="0"/>
              <a:t>MAC-waarden</a:t>
            </a:r>
            <a:r>
              <a:rPr lang="nl-NL" sz="2400" i="1" dirty="0" smtClean="0"/>
              <a:t> ‘naar de markt’: private grenswaarden</a:t>
            </a:r>
          </a:p>
          <a:p>
            <a:pPr marL="342000"/>
            <a:r>
              <a:rPr lang="nl-NL" sz="2400" i="1" dirty="0" smtClean="0"/>
              <a:t>200 houden wettelijke status: wettelijke grenswaarden</a:t>
            </a:r>
          </a:p>
          <a:p>
            <a:pPr marL="342000"/>
            <a:r>
              <a:rPr lang="nl-NL" sz="2400" i="1" dirty="0" err="1" smtClean="0"/>
              <a:t>MAC-waardencommissie</a:t>
            </a:r>
            <a:r>
              <a:rPr lang="nl-NL" sz="2400" i="1" dirty="0" smtClean="0"/>
              <a:t> wordt subcommissie GSW…</a:t>
            </a:r>
          </a:p>
          <a:p>
            <a:pPr marL="342000"/>
            <a:r>
              <a:rPr lang="nl-NL" sz="2400" i="1" dirty="0" smtClean="0"/>
              <a:t>…en buigt zich vooral over </a:t>
            </a:r>
            <a:r>
              <a:rPr lang="nl-NL" sz="2400" i="1" dirty="0" err="1" smtClean="0"/>
              <a:t>CMR-stoffen</a:t>
            </a: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 smtClean="0"/>
              <a:t>Even voorstellen…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7" name="Afbeelding 6" descr="jan_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348880"/>
            <a:ext cx="2560320" cy="3717036"/>
          </a:xfrm>
          <a:prstGeom prst="rect">
            <a:avLst/>
          </a:prstGeom>
        </p:spPr>
      </p:pic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347864" y="2348880"/>
            <a:ext cx="563731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1974-1995: vakbondskaderlid </a:t>
            </a:r>
            <a:b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(NVV/ FNV) (BLG-OR-VGW(M)</a:t>
            </a:r>
            <a:br>
              <a:rPr kumimoji="0" lang="nl-NL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600" dirty="0" smtClean="0"/>
              <a:t>1995-2016: FNV - opleider en adviseur </a:t>
            </a:r>
            <a:br>
              <a:rPr lang="nl-NL" sz="2600" dirty="0" smtClean="0"/>
            </a:br>
            <a:r>
              <a:rPr lang="nl-NL" sz="2600" i="1" dirty="0" smtClean="0"/>
              <a:t>Veilig en Gezond Werk</a:t>
            </a:r>
            <a:br>
              <a:rPr lang="nl-NL" sz="2600" i="1" dirty="0" smtClean="0"/>
            </a:br>
            <a:endParaRPr lang="nl-NL" sz="26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600" dirty="0" smtClean="0"/>
              <a:t>2017-heden: webredacteur VHV</a:t>
            </a:r>
            <a:br>
              <a:rPr lang="nl-NL" sz="2600" dirty="0" smtClean="0"/>
            </a:br>
            <a:r>
              <a:rPr lang="nl-NL" sz="2600" i="1" dirty="0" err="1" smtClean="0"/>
              <a:t>vakbondshistorie.nl</a:t>
            </a:r>
            <a:endParaRPr lang="nl-NL" sz="26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 dirty="0" smtClean="0"/>
              <a:t>Vakbondshistorische piketpalen Nederland</a:t>
            </a:r>
          </a:p>
          <a:p>
            <a:pPr marL="0">
              <a:buNone/>
            </a:pPr>
            <a:endParaRPr lang="nl-NL" sz="2400" dirty="0" smtClean="0"/>
          </a:p>
          <a:p>
            <a:pPr marL="0" algn="ctr">
              <a:buNone/>
            </a:pPr>
            <a:r>
              <a:rPr lang="nl-NL" sz="2800" b="1" dirty="0" smtClean="0">
                <a:solidFill>
                  <a:srgbClr val="FF0000"/>
                </a:solidFill>
              </a:rPr>
              <a:t>2007 - 2022: toenemende vakbondskritiek </a:t>
            </a:r>
          </a:p>
          <a:p>
            <a:pPr marL="0" algn="ctr">
              <a:buNone/>
            </a:pPr>
            <a:endParaRPr lang="nl-NL" sz="2800" b="1" dirty="0"/>
          </a:p>
          <a:p>
            <a:pPr marL="0"/>
            <a:r>
              <a:rPr lang="nl-NL" sz="2200" i="1" dirty="0" smtClean="0"/>
              <a:t>2022: 230 wettelijke grenswaarden, waarvan 57 carcinogeen</a:t>
            </a:r>
            <a:endParaRPr lang="nl-NL" sz="2200" dirty="0" smtClean="0"/>
          </a:p>
          <a:p>
            <a:pPr marL="0"/>
            <a:r>
              <a:rPr lang="nl-NL" sz="2200" i="1" dirty="0" smtClean="0"/>
              <a:t>gebruik bedrijfsgrenswaarden:  12% (2013)</a:t>
            </a:r>
          </a:p>
          <a:p>
            <a:pPr marL="0"/>
            <a:r>
              <a:rPr lang="nl-NL" sz="2200" i="1" dirty="0" smtClean="0"/>
              <a:t>handhaving onder de maat </a:t>
            </a:r>
          </a:p>
          <a:p>
            <a:pPr marL="0"/>
            <a:r>
              <a:rPr lang="nl-NL" sz="2200" i="1" dirty="0" smtClean="0"/>
              <a:t>ambitieloze werkgevers</a:t>
            </a:r>
          </a:p>
          <a:p>
            <a:pPr marL="0"/>
            <a:r>
              <a:rPr lang="nl-NL" sz="2200" i="1" dirty="0" smtClean="0"/>
              <a:t>onbetrouwbare informatie voor haalbaarheidstoets</a:t>
            </a:r>
          </a:p>
          <a:p>
            <a:pPr marL="0"/>
            <a:r>
              <a:rPr lang="nl-NL" sz="2200" i="1" dirty="0" smtClean="0"/>
              <a:t>vakbondsvoorstellen </a:t>
            </a:r>
            <a:r>
              <a:rPr lang="nl-NL" sz="2200" i="1" dirty="0" err="1" smtClean="0"/>
              <a:t>wél</a:t>
            </a:r>
            <a:r>
              <a:rPr lang="nl-NL" sz="2200" i="1" dirty="0" smtClean="0"/>
              <a:t> door GSW omarmd…</a:t>
            </a:r>
          </a:p>
          <a:p>
            <a:pPr marL="0"/>
            <a:r>
              <a:rPr lang="nl-NL" sz="2200" i="1" dirty="0" smtClean="0"/>
              <a:t>…maar niet door de minister</a:t>
            </a: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l-NL" b="1" dirty="0" smtClean="0"/>
              <a:t>Piketpalen grenswaardenstelsel in Nederland</a:t>
            </a:r>
          </a:p>
          <a:p>
            <a:pPr marL="0">
              <a:buNone/>
            </a:pPr>
            <a:endParaRPr lang="nl-NL" sz="2400" dirty="0" smtClean="0"/>
          </a:p>
          <a:p>
            <a:pPr marL="0" algn="ctr">
              <a:buNone/>
            </a:pPr>
            <a:r>
              <a:rPr lang="nl-NL" sz="3600" b="1" dirty="0" smtClean="0"/>
              <a:t>6 juli 2022: STOP!</a:t>
            </a:r>
            <a:r>
              <a:rPr lang="nl-NL" sz="2800" b="1" dirty="0" smtClean="0"/>
              <a:t/>
            </a:r>
            <a:br>
              <a:rPr lang="nl-NL" sz="2800" b="1" dirty="0" smtClean="0"/>
            </a:br>
            <a:endParaRPr lang="nl-NL" sz="2800" b="1" dirty="0" smtClean="0"/>
          </a:p>
          <a:p>
            <a:pPr marL="0">
              <a:buNone/>
            </a:pPr>
            <a:r>
              <a:rPr lang="nl-NL" sz="3400" dirty="0" err="1" smtClean="0"/>
              <a:t>Kitty</a:t>
            </a:r>
            <a:r>
              <a:rPr lang="nl-NL" sz="3400" dirty="0" smtClean="0"/>
              <a:t> Jong: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3100" dirty="0" smtClean="0"/>
              <a:t>“</a:t>
            </a:r>
            <a:r>
              <a:rPr lang="nl-NL" sz="3100" i="1" dirty="0"/>
              <a:t>De maat is vol</a:t>
            </a:r>
            <a:r>
              <a:rPr lang="nl-NL" sz="3100" i="1" dirty="0" smtClean="0"/>
              <a:t>. Wij </a:t>
            </a:r>
            <a:r>
              <a:rPr lang="nl-NL" sz="3100" i="1" dirty="0"/>
              <a:t>willen niet langer als schaamlap dienen voor bedrijven en overheid</a:t>
            </a:r>
            <a:r>
              <a:rPr lang="nl-NL" sz="3100" i="1" dirty="0" smtClean="0"/>
              <a:t>.”</a:t>
            </a:r>
            <a:r>
              <a:rPr lang="nl-NL" sz="3100" dirty="0" smtClean="0"/>
              <a:t> </a:t>
            </a:r>
            <a:br>
              <a:rPr lang="nl-NL" sz="3100" dirty="0" smtClean="0"/>
            </a:b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3100" dirty="0" smtClean="0"/>
              <a:t>“W</a:t>
            </a:r>
            <a:r>
              <a:rPr lang="nl-NL" sz="3100" i="1" dirty="0" smtClean="0"/>
              <a:t>e </a:t>
            </a:r>
            <a:r>
              <a:rPr lang="nl-NL" sz="3100" i="1" dirty="0"/>
              <a:t>zetten onze strijd vanaf de werkvloer voort</a:t>
            </a:r>
            <a:r>
              <a:rPr lang="nl-NL" sz="3100" i="1" dirty="0" smtClean="0"/>
              <a:t>.”</a:t>
            </a:r>
            <a:r>
              <a:rPr lang="nl-NL" sz="3100" dirty="0" smtClean="0"/>
              <a:t>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200" dirty="0"/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b="1" dirty="0" smtClean="0"/>
              <a:t>Balans na 45 jaar</a:t>
            </a:r>
          </a:p>
          <a:p>
            <a:pPr marL="0" algn="ctr">
              <a:buNone/>
            </a:pPr>
            <a:endParaRPr lang="nl-NL" sz="2800" b="1" dirty="0" smtClean="0"/>
          </a:p>
          <a:p>
            <a:pPr lvl="1"/>
            <a:r>
              <a:rPr lang="nl-NL" sz="2000" dirty="0"/>
              <a:t>stelsel in het slop</a:t>
            </a:r>
          </a:p>
          <a:p>
            <a:pPr lvl="1"/>
            <a:r>
              <a:rPr lang="nl-NL" sz="2000" dirty="0"/>
              <a:t>voor </a:t>
            </a:r>
            <a:r>
              <a:rPr lang="nl-NL" sz="2000" dirty="0" smtClean="0"/>
              <a:t>230 </a:t>
            </a:r>
            <a:r>
              <a:rPr lang="nl-NL" sz="2000" dirty="0"/>
              <a:t>stoffen zijn er wettelijke </a:t>
            </a:r>
            <a:r>
              <a:rPr lang="nl-NL" sz="2000" dirty="0" smtClean="0"/>
              <a:t>grenswaarden</a:t>
            </a:r>
          </a:p>
          <a:p>
            <a:pPr lvl="1"/>
            <a:r>
              <a:rPr lang="nl-NL" sz="2000" dirty="0" smtClean="0"/>
              <a:t>bedrijfsgrenswaarden </a:t>
            </a:r>
            <a:r>
              <a:rPr lang="nl-NL" sz="2000" i="1" dirty="0" smtClean="0"/>
              <a:t>blijven</a:t>
            </a:r>
            <a:r>
              <a:rPr lang="nl-NL" sz="2000" dirty="0" smtClean="0"/>
              <a:t> problematisch</a:t>
            </a:r>
            <a:endParaRPr lang="nl-NL" sz="2000" dirty="0"/>
          </a:p>
          <a:p>
            <a:pPr lvl="1"/>
            <a:r>
              <a:rPr lang="nl-NL" sz="2000" dirty="0"/>
              <a:t>naleving en </a:t>
            </a:r>
            <a:r>
              <a:rPr lang="nl-NL" sz="2000" dirty="0" smtClean="0"/>
              <a:t>handhaving zwak</a:t>
            </a:r>
          </a:p>
          <a:p>
            <a:pPr lvl="1"/>
            <a:r>
              <a:rPr lang="nl-NL" sz="2000" dirty="0" err="1" smtClean="0"/>
              <a:t>monitoring</a:t>
            </a:r>
            <a:r>
              <a:rPr lang="nl-NL" sz="2000" dirty="0" smtClean="0"/>
              <a:t> ontbreekt</a:t>
            </a:r>
            <a:endParaRPr lang="nl-NL" sz="2000" dirty="0"/>
          </a:p>
          <a:p>
            <a:pPr lvl="1"/>
            <a:r>
              <a:rPr lang="nl-NL" sz="2000" dirty="0" smtClean="0"/>
              <a:t>per 2023 </a:t>
            </a:r>
            <a:r>
              <a:rPr lang="nl-NL" sz="2000" dirty="0" err="1" smtClean="0"/>
              <a:t>tegemoetkomingsregeling</a:t>
            </a:r>
            <a:r>
              <a:rPr lang="nl-NL" sz="2000" dirty="0" smtClean="0"/>
              <a:t> </a:t>
            </a:r>
            <a:r>
              <a:rPr lang="nl-NL" sz="2000" dirty="0"/>
              <a:t>voor </a:t>
            </a:r>
            <a:r>
              <a:rPr lang="nl-NL" sz="2000" dirty="0" smtClean="0"/>
              <a:t>slachtoffers</a:t>
            </a:r>
            <a:endParaRPr lang="nl-NL" sz="2000" dirty="0"/>
          </a:p>
          <a:p>
            <a:pPr marL="0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200" dirty="0"/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b="1" dirty="0" smtClean="0"/>
              <a:t>Balans na 45 jaar</a:t>
            </a:r>
          </a:p>
          <a:p>
            <a:pPr marL="0">
              <a:buNone/>
            </a:pPr>
            <a:endParaRPr lang="nl-NL" sz="2400" dirty="0" smtClean="0"/>
          </a:p>
          <a:p>
            <a:pPr marL="400050" lvl="1"/>
            <a:r>
              <a:rPr lang="nl-NL" sz="2000" dirty="0" smtClean="0"/>
              <a:t>Grenswaardenstelsel geen doel maar middel</a:t>
            </a:r>
          </a:p>
          <a:p>
            <a:pPr marL="400050" lvl="1"/>
            <a:r>
              <a:rPr lang="nl-NL" sz="2000" dirty="0" smtClean="0"/>
              <a:t>Doel en uitdaging:  van 3500 doden per jaar terug naar….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1800" dirty="0"/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b="1" dirty="0" smtClean="0"/>
              <a:t>Balans na 45 jaar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van 3500 doden per jaar naar….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pPr marL="400050" lvl="1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1800" dirty="0"/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5" name="Afbeelding 4" descr="zero dea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636912"/>
            <a:ext cx="7450448" cy="372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b="1" dirty="0" smtClean="0"/>
              <a:t>Balans na 45 jaar</a:t>
            </a:r>
          </a:p>
          <a:p>
            <a:pPr marL="0">
              <a:buNone/>
            </a:pPr>
            <a:endParaRPr lang="nl-NL" sz="2400" dirty="0" smtClean="0"/>
          </a:p>
          <a:p>
            <a:pPr marL="457200" lvl="1" indent="-342900"/>
            <a:r>
              <a:rPr lang="nl-NL" sz="2400" dirty="0" smtClean="0"/>
              <a:t>Regelgeving, lobby &amp; druk in Den Haag blijven nodig, maar…</a:t>
            </a:r>
          </a:p>
          <a:p>
            <a:pPr marL="457200" lvl="1" indent="-342900"/>
            <a:r>
              <a:rPr lang="nl-NL" sz="2400" dirty="0" smtClean="0"/>
              <a:t>Realiseren gebeurt op de werkvloer…</a:t>
            </a:r>
          </a:p>
          <a:p>
            <a:pPr marL="457200" lvl="1" indent="-342900"/>
            <a:r>
              <a:rPr lang="nl-NL" sz="2400" dirty="0" smtClean="0"/>
              <a:t>…dus werk aan de winkel! </a:t>
            </a:r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81127"/>
          </a:xfrm>
        </p:spPr>
        <p:txBody>
          <a:bodyPr>
            <a:noAutofit/>
          </a:bodyPr>
          <a:lstStyle/>
          <a:p>
            <a:pPr marL="0">
              <a:buNone/>
            </a:pPr>
            <a:endParaRPr lang="nl-NL" sz="2400" dirty="0" smtClean="0"/>
          </a:p>
          <a:p>
            <a:pPr marL="457200" lvl="1" indent="-342900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1800" dirty="0"/>
          </a:p>
          <a:p>
            <a:pPr marL="0" algn="ctr">
              <a:buNone/>
            </a:pPr>
            <a:endParaRPr lang="nl-NL" sz="2800" b="1" dirty="0" smtClean="0"/>
          </a:p>
          <a:p>
            <a:pPr marL="0" algn="ctr">
              <a:buNone/>
            </a:pPr>
            <a:endParaRPr lang="nl-NL" sz="2800" b="1" dirty="0"/>
          </a:p>
          <a:p>
            <a:pPr marL="0">
              <a:buNone/>
            </a:pPr>
            <a:r>
              <a:rPr lang="nl-NL" sz="2400" i="1" dirty="0" smtClean="0"/>
              <a:t/>
            </a:r>
            <a:br>
              <a:rPr lang="nl-NL" sz="2400" i="1" dirty="0" smtClean="0"/>
            </a:br>
            <a:endParaRPr lang="nl-NL" sz="2400" i="1" dirty="0" smtClean="0"/>
          </a:p>
          <a:p>
            <a:pPr marL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5" name="Afbeelding 4" descr="richtlij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625850" cy="50419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3528" y="198884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/>
            <a:r>
              <a:rPr lang="nl-NL" sz="2400" dirty="0" smtClean="0"/>
              <a:t>Benut de hulpmiddelen van de FNV! </a:t>
            </a:r>
          </a:p>
          <a:p>
            <a:pPr marL="342000" lvl="1"/>
            <a:endParaRPr lang="nl-NL" sz="2400" dirty="0"/>
          </a:p>
          <a:p>
            <a:pPr marL="342000" lvl="1"/>
            <a:endParaRPr lang="nl-NL" dirty="0"/>
          </a:p>
        </p:txBody>
      </p:sp>
      <p:pic>
        <p:nvPicPr>
          <p:cNvPr id="8" name="Afbeelding 7" descr="a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3963913" cy="268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Tot slot nog twee dingen….</a:t>
            </a:r>
          </a:p>
          <a:p>
            <a:pPr marL="0">
              <a:buNone/>
            </a:pPr>
            <a:r>
              <a:rPr lang="nl-NL" sz="2400" i="1" dirty="0" smtClean="0"/>
              <a:t>‘Het vakbondsheden is het resultaat van het vakbondsverleden’</a:t>
            </a:r>
          </a:p>
          <a:p>
            <a:pPr marL="0">
              <a:buNone/>
            </a:pPr>
            <a:r>
              <a:rPr lang="nl-NL" sz="2400" b="1" i="1" dirty="0" smtClean="0"/>
              <a:t>Daarom:  </a:t>
            </a:r>
            <a:endParaRPr lang="nl-NL" sz="2400" dirty="0" smtClean="0"/>
          </a:p>
          <a:p>
            <a:endParaRPr lang="nl-NL" sz="2000" dirty="0"/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5" name="Afbeelding 4" descr="word_vri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7539259" cy="311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En nummer twee….</a:t>
            </a:r>
            <a:endParaRPr lang="nl-NL" dirty="0" smtClean="0"/>
          </a:p>
          <a:p>
            <a:pPr marL="0" algn="ctr">
              <a:buNone/>
            </a:pPr>
            <a:r>
              <a:rPr lang="nl-NL" sz="2800" dirty="0" smtClean="0"/>
              <a:t>in ¾ uur – diepgang – nuance…???</a:t>
            </a:r>
            <a:endParaRPr lang="nl-NL" sz="2800" dirty="0"/>
          </a:p>
          <a:p>
            <a:pPr>
              <a:buNone/>
            </a:pPr>
            <a:r>
              <a:rPr lang="nl-NL" b="1" i="1" dirty="0" smtClean="0"/>
              <a:t>Daarom….</a:t>
            </a:r>
          </a:p>
          <a:p>
            <a:pPr>
              <a:buNone/>
            </a:pP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 marL="0">
              <a:buNone/>
            </a:pPr>
            <a:endParaRPr lang="nl-NL" sz="2400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7" name="Afbeelding 6" descr="IMG-20221130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356992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smtClean="0"/>
              <a:t>Voorzet voor discussie…</a:t>
            </a:r>
            <a:br>
              <a:rPr lang="nl-NL" b="1" dirty="0" smtClean="0"/>
            </a:br>
            <a:endParaRPr lang="nl-NL" dirty="0" smtClean="0"/>
          </a:p>
          <a:p>
            <a:pPr marL="457200" indent="-457200"/>
            <a:r>
              <a:rPr lang="nl-NL" sz="2400" dirty="0" smtClean="0"/>
              <a:t>Wie heeft er op zijn/ haar werk/ bedrijf/ instelling met gevaarlijke stoffen te maken???</a:t>
            </a:r>
          </a:p>
          <a:p>
            <a:pPr marL="457200" indent="-457200"/>
            <a:r>
              <a:rPr lang="nl-NL" sz="2400" dirty="0" smtClean="0"/>
              <a:t>Wat doet de werkgever eraan?</a:t>
            </a:r>
          </a:p>
          <a:p>
            <a:pPr marL="457200" indent="-457200"/>
            <a:r>
              <a:rPr lang="nl-NL" sz="2400" dirty="0" smtClean="0"/>
              <a:t>Wat doen vakbond + OR (=jullie!) eraan?</a:t>
            </a:r>
          </a:p>
          <a:p>
            <a:pPr marL="457200" indent="-457200"/>
            <a:r>
              <a:rPr lang="nl-NL" sz="2400" dirty="0" smtClean="0"/>
              <a:t>Vooral via </a:t>
            </a:r>
            <a:r>
              <a:rPr lang="nl-NL" sz="2400" dirty="0" err="1" smtClean="0"/>
              <a:t>WOR-overleg</a:t>
            </a:r>
            <a:r>
              <a:rPr lang="nl-NL" sz="2400" dirty="0" smtClean="0"/>
              <a:t> of samen met betrokken collega’s of…</a:t>
            </a:r>
          </a:p>
          <a:p>
            <a:pPr marL="457200" indent="-457200"/>
            <a:r>
              <a:rPr lang="nl-NL" sz="2400" dirty="0" smtClean="0"/>
              <a:t>Helpen grenswaarden daarbij?</a:t>
            </a:r>
          </a:p>
          <a:p>
            <a:pPr marL="457200" indent="-457200"/>
            <a:r>
              <a:rPr lang="nl-NL" sz="2400" dirty="0" smtClean="0"/>
              <a:t>Welke hindernissen kom je tegen…en hoe ‘neem’ je die?</a:t>
            </a:r>
          </a:p>
          <a:p>
            <a:pPr marL="457200" indent="-457200"/>
            <a:r>
              <a:rPr lang="nl-NL" sz="2400" dirty="0" smtClean="0"/>
              <a:t>Welke (</a:t>
            </a:r>
            <a:r>
              <a:rPr lang="nl-NL" sz="2400" dirty="0" err="1" smtClean="0"/>
              <a:t>vakbonds</a:t>
            </a:r>
            <a:r>
              <a:rPr lang="nl-NL" sz="2400" dirty="0" smtClean="0"/>
              <a:t>)hulp heb je daarvoor nodig?</a:t>
            </a:r>
          </a:p>
          <a:p>
            <a:pPr marL="457200" indent="-457200"/>
            <a:r>
              <a:rPr lang="nl-NL" sz="2400" dirty="0" smtClean="0"/>
              <a:t>………………</a:t>
            </a:r>
          </a:p>
          <a:p>
            <a:pPr marL="457200" indent="-457200"/>
            <a:endParaRPr lang="nl-NL" sz="2400" dirty="0" smtClean="0"/>
          </a:p>
          <a:p>
            <a:pPr marL="0" indent="-457200">
              <a:buNone/>
            </a:pPr>
            <a:endParaRPr lang="nl-NL" sz="2000" dirty="0" smtClean="0"/>
          </a:p>
          <a:p>
            <a:pPr marL="0" indent="-457200">
              <a:buFont typeface="+mj-lt"/>
              <a:buAutoNum type="arabicPeriod"/>
            </a:pPr>
            <a:endParaRPr lang="nl-NL" sz="2000" dirty="0"/>
          </a:p>
          <a:p>
            <a:pPr marL="0" indent="-457200"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Aanleiding voor dit verhaal: 6 juli 2022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5" name="Afbeelding 4" descr="uitstap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92896"/>
            <a:ext cx="73723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Van </a:t>
            </a:r>
            <a:r>
              <a:rPr lang="nl-NL" b="1" i="1" dirty="0" smtClean="0"/>
              <a:t>aanleiding</a:t>
            </a:r>
            <a:r>
              <a:rPr lang="nl-NL" b="1" dirty="0" smtClean="0"/>
              <a:t> naar </a:t>
            </a:r>
            <a:r>
              <a:rPr lang="nl-NL" b="1" i="1" dirty="0" smtClean="0"/>
              <a:t>motief</a:t>
            </a:r>
          </a:p>
          <a:p>
            <a:pPr>
              <a:buNone/>
            </a:pPr>
            <a:endParaRPr lang="nl-NL" b="1" i="1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7" name="Afbeelding 6" descr="3000-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204864"/>
            <a:ext cx="4215234" cy="435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Inhaalslag: </a:t>
            </a:r>
          </a:p>
          <a:p>
            <a:r>
              <a:rPr lang="nl-NL" sz="2400" i="1" dirty="0" smtClean="0"/>
              <a:t>resultaat op </a:t>
            </a:r>
            <a:r>
              <a:rPr lang="nl-NL" sz="2400" i="1" dirty="0" err="1" smtClean="0"/>
              <a:t>vakbondshistorie.nl</a:t>
            </a:r>
            <a:endParaRPr lang="nl-NL" sz="2400" i="1" dirty="0" smtClean="0"/>
          </a:p>
          <a:p>
            <a:r>
              <a:rPr lang="nl-NL" sz="2400" i="1" dirty="0" smtClean="0"/>
              <a:t>ook voor  meer fundamentele balans van het stelsel &amp; opinie</a:t>
            </a:r>
          </a:p>
          <a:p>
            <a:r>
              <a:rPr lang="nl-NL" sz="2400" i="1" dirty="0" smtClean="0"/>
              <a:t>vandaag in vogelvlucht </a:t>
            </a:r>
          </a:p>
          <a:p>
            <a:pPr>
              <a:buNone/>
            </a:pPr>
            <a:endParaRPr lang="nl-NL" sz="2400" i="1" dirty="0" smtClean="0"/>
          </a:p>
          <a:p>
            <a:pPr marL="457200" lvl="0" indent="-457200">
              <a:buFont typeface="+mj-lt"/>
              <a:buAutoNum type="arabicPeriod"/>
            </a:pPr>
            <a:endParaRPr lang="nl-NL" sz="24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5" name="Afbeelding 4" descr="web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140968"/>
            <a:ext cx="506541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err="1" smtClean="0"/>
              <a:t>Vragenflitzz</a:t>
            </a:r>
            <a:r>
              <a:rPr lang="nl-NL" b="1" dirty="0" smtClean="0"/>
              <a:t> 1</a:t>
            </a:r>
          </a:p>
          <a:p>
            <a:pPr>
              <a:buNone/>
            </a:pPr>
            <a:r>
              <a:rPr lang="nl-NL" b="1" dirty="0" smtClean="0"/>
              <a:t> </a:t>
            </a:r>
          </a:p>
          <a:p>
            <a:pPr>
              <a:buNone/>
            </a:pPr>
            <a:endParaRPr lang="nl-NL" sz="2400" dirty="0" smtClean="0"/>
          </a:p>
          <a:p>
            <a:pPr marL="457200" lvl="0" indent="-457200" algn="ctr">
              <a:buNone/>
            </a:pPr>
            <a:r>
              <a:rPr lang="nl-NL" b="1" i="1" dirty="0" smtClean="0"/>
              <a:t>Wat </a:t>
            </a:r>
            <a:r>
              <a:rPr lang="nl-NL" b="1" i="1" dirty="0"/>
              <a:t>zijn dat, grenswaarden?</a:t>
            </a:r>
          </a:p>
          <a:p>
            <a:pPr marL="457200" lvl="0" indent="-457200">
              <a:buFont typeface="+mj-lt"/>
              <a:buAutoNum type="arabicPeriod"/>
            </a:pPr>
            <a:endParaRPr lang="nl-NL" sz="24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err="1" smtClean="0"/>
              <a:t>Vragenflitzz</a:t>
            </a:r>
            <a:r>
              <a:rPr lang="nl-NL" b="1" dirty="0" smtClean="0"/>
              <a:t> 2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 </a:t>
            </a:r>
            <a:endParaRPr lang="nl-NL" sz="2400" dirty="0" smtClean="0"/>
          </a:p>
          <a:p>
            <a:pPr marL="457200" indent="-457200" algn="ctr">
              <a:buNone/>
            </a:pPr>
            <a:r>
              <a:rPr lang="nl-NL" b="1" i="1" dirty="0" smtClean="0"/>
              <a:t>Aan wat </a:t>
            </a:r>
            <a:r>
              <a:rPr lang="nl-NL" b="1" i="1" dirty="0"/>
              <a:t>voor onderwerpen </a:t>
            </a:r>
            <a:r>
              <a:rPr lang="nl-NL" b="1" i="1" dirty="0" smtClean="0"/>
              <a:t>denk je zoal </a:t>
            </a:r>
            <a:br>
              <a:rPr lang="nl-NL" b="1" i="1" dirty="0" smtClean="0"/>
            </a:br>
            <a:r>
              <a:rPr lang="nl-NL" b="1" i="1" dirty="0" smtClean="0"/>
              <a:t>bij ‘grenswaarden’?</a:t>
            </a:r>
            <a:endParaRPr lang="nl-NL" b="1" i="1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Wat zijn dat, grenswaarden….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  <p:pic>
        <p:nvPicPr>
          <p:cNvPr id="7" name="Afbeelding 6" descr="grenswaard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57" y="2708920"/>
            <a:ext cx="8398151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 fontScale="90000"/>
          </a:bodyPr>
          <a:lstStyle/>
          <a:p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sz="2200" b="1" i="1" dirty="0" smtClean="0"/>
              <a:t>45 </a:t>
            </a:r>
            <a:r>
              <a:rPr lang="nl-NL" sz="2200" b="1" i="1" dirty="0"/>
              <a:t>jaar grenswaarden voor gevaarlijke </a:t>
            </a:r>
            <a:r>
              <a:rPr lang="nl-NL" sz="2200" b="1" i="1" dirty="0" smtClean="0"/>
              <a:t>stoffen…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Wat zijn dat, grenswaarden…</a:t>
            </a:r>
          </a:p>
          <a:p>
            <a:pPr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dirty="0" smtClean="0"/>
              <a:t>“</a:t>
            </a:r>
            <a:r>
              <a:rPr lang="nl-NL" sz="2800" dirty="0"/>
              <a:t>De grenswaarde is een concentratieniveau van een gas, damp, aerosol, vezel of van stof in de lucht op de werkplek. Uitgangspunt is dat de gezondheid van werknemers </a:t>
            </a:r>
            <a:r>
              <a:rPr lang="nl-NL" sz="2800" dirty="0" err="1"/>
              <a:t>én</a:t>
            </a:r>
            <a:r>
              <a:rPr lang="nl-NL" sz="2800" dirty="0"/>
              <a:t> hun nageslacht niet wordt geschaad.</a:t>
            </a:r>
            <a:r>
              <a:rPr lang="nl-NL" i="1" dirty="0" smtClean="0"/>
              <a:t>” </a:t>
            </a:r>
            <a:r>
              <a:rPr lang="nl-NL" dirty="0" smtClean="0"/>
              <a:t>(SER).</a:t>
            </a:r>
            <a:r>
              <a:rPr lang="nl-NL" dirty="0"/>
              <a:t> </a:t>
            </a: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HV_logo-nieuw-768x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289448" cy="108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480</Words>
  <Application>Microsoft Office PowerPoint</Application>
  <PresentationFormat>Diavoorstelling (4:3)</PresentationFormat>
  <Paragraphs>375</Paragraphs>
  <Slides>29</Slides>
  <Notes>29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  <vt:lpstr> 45 jaar grenswaarden voor gevaarlijke stoffen…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 jaar grenswaarden voor gevaarlijke stoffen…</dc:title>
  <dc:creator>Jan Verhagen</dc:creator>
  <cp:lastModifiedBy>Jan Verhagen</cp:lastModifiedBy>
  <cp:revision>69</cp:revision>
  <dcterms:created xsi:type="dcterms:W3CDTF">2022-12-01T08:17:59Z</dcterms:created>
  <dcterms:modified xsi:type="dcterms:W3CDTF">2022-12-01T15:38:21Z</dcterms:modified>
</cp:coreProperties>
</file>